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4" r:id="rId6"/>
    <p:sldId id="262" r:id="rId7"/>
    <p:sldId id="260" r:id="rId8"/>
    <p:sldId id="261" r:id="rId9"/>
    <p:sldId id="263" r:id="rId10"/>
    <p:sldId id="265" r:id="rId11"/>
  </p:sldIdLst>
  <p:sldSz cx="14630400" cy="8229600"/>
  <p:notesSz cx="8229600" cy="14630400"/>
  <p:embeddedFontLst>
    <p:embeddedFont>
      <p:font typeface="Inconsolata" pitchFamily="1" charset="0"/>
      <p:regular r:id="rId13"/>
    </p:embeddedFont>
    <p:embeddedFont>
      <p:font typeface="Inconsolata Bold" pitchFamily="1" charset="0"/>
      <p:bold r:id="rId14"/>
    </p:embeddedFont>
    <p:embeddedFont>
      <p:font typeface="Inconsolata Medium" pitchFamily="1" charset="0"/>
      <p:regular r:id="rId15"/>
    </p:embeddedFont>
    <p:embeddedFont>
      <p:font typeface="Montserrat Black" panose="00000A00000000000000" pitchFamily="2" charset="0"/>
      <p:regular r:id="rId16"/>
      <p:bold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6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1"/>
              <a:t>Actual</a:t>
            </a:r>
            <a:r>
              <a:rPr lang="en-GB" sz="1800" b="1" baseline="0"/>
              <a:t> vs Moving Average Forcast</a:t>
            </a:r>
            <a:endParaRPr lang="en-GB" sz="1800" b="1"/>
          </a:p>
        </c:rich>
      </c:tx>
      <c:layout>
        <c:manualLayout>
          <c:xMode val="edge"/>
          <c:yMode val="edge"/>
          <c:x val="0.70306405510951775"/>
          <c:y val="5.500910411501667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'Moving Average'!$B$1</c:f>
              <c:strCache>
                <c:ptCount val="1"/>
                <c:pt idx="0">
                  <c:v>Crude Oil Imports Monthly (thousand barrels)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'Moving Average'!$B$2:$B$168</c:f>
              <c:numCache>
                <c:formatCode>_-* #,##0_-;\-* #,##0_-;_-* "-"??_-;_-@_-</c:formatCode>
                <c:ptCount val="167"/>
                <c:pt idx="0">
                  <c:v>317275</c:v>
                </c:pt>
                <c:pt idx="1">
                  <c:v>262339</c:v>
                </c:pt>
                <c:pt idx="2">
                  <c:v>303897</c:v>
                </c:pt>
                <c:pt idx="3">
                  <c:v>285934</c:v>
                </c:pt>
                <c:pt idx="4">
                  <c:v>281147</c:v>
                </c:pt>
                <c:pt idx="5">
                  <c:v>284093</c:v>
                </c:pt>
                <c:pt idx="6">
                  <c:v>287569</c:v>
                </c:pt>
                <c:pt idx="7">
                  <c:v>279111</c:v>
                </c:pt>
                <c:pt idx="8">
                  <c:v>289561</c:v>
                </c:pt>
                <c:pt idx="9">
                  <c:v>272678</c:v>
                </c:pt>
                <c:pt idx="10">
                  <c:v>273248</c:v>
                </c:pt>
                <c:pt idx="11">
                  <c:v>265615</c:v>
                </c:pt>
                <c:pt idx="12">
                  <c:v>274568</c:v>
                </c:pt>
                <c:pt idx="13">
                  <c:v>253150</c:v>
                </c:pt>
                <c:pt idx="14">
                  <c:v>299033</c:v>
                </c:pt>
                <c:pt idx="15">
                  <c:v>302836</c:v>
                </c:pt>
                <c:pt idx="16">
                  <c:v>310396</c:v>
                </c:pt>
                <c:pt idx="17">
                  <c:v>310153</c:v>
                </c:pt>
                <c:pt idx="18">
                  <c:v>318991</c:v>
                </c:pt>
                <c:pt idx="19">
                  <c:v>309053</c:v>
                </c:pt>
                <c:pt idx="20">
                  <c:v>284192</c:v>
                </c:pt>
                <c:pt idx="21">
                  <c:v>272415</c:v>
                </c:pt>
                <c:pt idx="22">
                  <c:v>271185</c:v>
                </c:pt>
                <c:pt idx="23">
                  <c:v>279096</c:v>
                </c:pt>
                <c:pt idx="24">
                  <c:v>296158</c:v>
                </c:pt>
                <c:pt idx="25">
                  <c:v>235122</c:v>
                </c:pt>
                <c:pt idx="26">
                  <c:v>292010</c:v>
                </c:pt>
                <c:pt idx="27">
                  <c:v>265822</c:v>
                </c:pt>
                <c:pt idx="28">
                  <c:v>289106</c:v>
                </c:pt>
                <c:pt idx="29">
                  <c:v>285572</c:v>
                </c:pt>
                <c:pt idx="30">
                  <c:v>295338</c:v>
                </c:pt>
                <c:pt idx="31">
                  <c:v>287633</c:v>
                </c:pt>
                <c:pt idx="32">
                  <c:v>273698</c:v>
                </c:pt>
                <c:pt idx="33">
                  <c:v>284594</c:v>
                </c:pt>
                <c:pt idx="34">
                  <c:v>268189</c:v>
                </c:pt>
                <c:pt idx="35">
                  <c:v>279359</c:v>
                </c:pt>
                <c:pt idx="36">
                  <c:v>257536</c:v>
                </c:pt>
                <c:pt idx="37">
                  <c:v>242560</c:v>
                </c:pt>
                <c:pt idx="38">
                  <c:v>271697</c:v>
                </c:pt>
                <c:pt idx="39">
                  <c:v>258417</c:v>
                </c:pt>
                <c:pt idx="40">
                  <c:v>272766</c:v>
                </c:pt>
                <c:pt idx="41">
                  <c:v>270684</c:v>
                </c:pt>
                <c:pt idx="42">
                  <c:v>266782</c:v>
                </c:pt>
                <c:pt idx="43">
                  <c:v>263945</c:v>
                </c:pt>
                <c:pt idx="44">
                  <c:v>250160</c:v>
                </c:pt>
                <c:pt idx="45">
                  <c:v>250303</c:v>
                </c:pt>
                <c:pt idx="46">
                  <c:v>244987</c:v>
                </c:pt>
                <c:pt idx="47">
                  <c:v>235120</c:v>
                </c:pt>
                <c:pt idx="48">
                  <c:v>245715</c:v>
                </c:pt>
                <c:pt idx="49">
                  <c:v>203162</c:v>
                </c:pt>
                <c:pt idx="50">
                  <c:v>231414</c:v>
                </c:pt>
                <c:pt idx="51">
                  <c:v>231621</c:v>
                </c:pt>
                <c:pt idx="52">
                  <c:v>238809</c:v>
                </c:pt>
                <c:pt idx="53">
                  <c:v>231912</c:v>
                </c:pt>
                <c:pt idx="54">
                  <c:v>245724</c:v>
                </c:pt>
                <c:pt idx="55">
                  <c:v>251079</c:v>
                </c:pt>
                <c:pt idx="56">
                  <c:v>237699</c:v>
                </c:pt>
                <c:pt idx="57">
                  <c:v>230822</c:v>
                </c:pt>
                <c:pt idx="58">
                  <c:v>222248</c:v>
                </c:pt>
                <c:pt idx="59">
                  <c:v>240519</c:v>
                </c:pt>
                <c:pt idx="60">
                  <c:v>234969</c:v>
                </c:pt>
                <c:pt idx="61">
                  <c:v>201572</c:v>
                </c:pt>
                <c:pt idx="62">
                  <c:v>225487</c:v>
                </c:pt>
                <c:pt idx="63">
                  <c:v>226639</c:v>
                </c:pt>
                <c:pt idx="64">
                  <c:v>222177</c:v>
                </c:pt>
                <c:pt idx="65">
                  <c:v>212025</c:v>
                </c:pt>
                <c:pt idx="66">
                  <c:v>236534</c:v>
                </c:pt>
                <c:pt idx="67">
                  <c:v>231649</c:v>
                </c:pt>
                <c:pt idx="68">
                  <c:v>224851</c:v>
                </c:pt>
                <c:pt idx="69">
                  <c:v>221600</c:v>
                </c:pt>
                <c:pt idx="70">
                  <c:v>218845</c:v>
                </c:pt>
                <c:pt idx="71">
                  <c:v>223978</c:v>
                </c:pt>
                <c:pt idx="72">
                  <c:v>222315</c:v>
                </c:pt>
                <c:pt idx="73">
                  <c:v>198807</c:v>
                </c:pt>
                <c:pt idx="74">
                  <c:v>235360</c:v>
                </c:pt>
                <c:pt idx="75">
                  <c:v>216229</c:v>
                </c:pt>
                <c:pt idx="76">
                  <c:v>224604</c:v>
                </c:pt>
                <c:pt idx="77">
                  <c:v>219618</c:v>
                </c:pt>
                <c:pt idx="78">
                  <c:v>228160</c:v>
                </c:pt>
                <c:pt idx="79">
                  <c:v>239212</c:v>
                </c:pt>
                <c:pt idx="80">
                  <c:v>216838</c:v>
                </c:pt>
                <c:pt idx="81">
                  <c:v>220171</c:v>
                </c:pt>
                <c:pt idx="82">
                  <c:v>221130</c:v>
                </c:pt>
                <c:pt idx="83">
                  <c:v>244965</c:v>
                </c:pt>
                <c:pt idx="84">
                  <c:v>236065</c:v>
                </c:pt>
                <c:pt idx="85">
                  <c:v>229492</c:v>
                </c:pt>
                <c:pt idx="86">
                  <c:v>248383</c:v>
                </c:pt>
                <c:pt idx="87">
                  <c:v>228344</c:v>
                </c:pt>
                <c:pt idx="88">
                  <c:v>245749</c:v>
                </c:pt>
                <c:pt idx="89">
                  <c:v>226802</c:v>
                </c:pt>
                <c:pt idx="90">
                  <c:v>250986</c:v>
                </c:pt>
                <c:pt idx="91">
                  <c:v>248482</c:v>
                </c:pt>
                <c:pt idx="92">
                  <c:v>241213</c:v>
                </c:pt>
                <c:pt idx="93">
                  <c:v>234666</c:v>
                </c:pt>
                <c:pt idx="94">
                  <c:v>240691</c:v>
                </c:pt>
                <c:pt idx="95">
                  <c:v>242213</c:v>
                </c:pt>
                <c:pt idx="96">
                  <c:v>262811</c:v>
                </c:pt>
                <c:pt idx="97">
                  <c:v>220558</c:v>
                </c:pt>
                <c:pt idx="98">
                  <c:v>253114</c:v>
                </c:pt>
                <c:pt idx="99">
                  <c:v>246132</c:v>
                </c:pt>
                <c:pt idx="100">
                  <c:v>264554</c:v>
                </c:pt>
                <c:pt idx="101">
                  <c:v>242677</c:v>
                </c:pt>
                <c:pt idx="102">
                  <c:v>245369</c:v>
                </c:pt>
                <c:pt idx="103">
                  <c:v>245611</c:v>
                </c:pt>
                <c:pt idx="104">
                  <c:v>219708</c:v>
                </c:pt>
                <c:pt idx="105">
                  <c:v>238109</c:v>
                </c:pt>
                <c:pt idx="106">
                  <c:v>230230</c:v>
                </c:pt>
                <c:pt idx="107">
                  <c:v>241245</c:v>
                </c:pt>
                <c:pt idx="108">
                  <c:v>248552</c:v>
                </c:pt>
                <c:pt idx="109">
                  <c:v>209942</c:v>
                </c:pt>
                <c:pt idx="110">
                  <c:v>236216</c:v>
                </c:pt>
                <c:pt idx="111">
                  <c:v>247608</c:v>
                </c:pt>
                <c:pt idx="112">
                  <c:v>242857</c:v>
                </c:pt>
                <c:pt idx="113">
                  <c:v>254283</c:v>
                </c:pt>
                <c:pt idx="114">
                  <c:v>246671</c:v>
                </c:pt>
                <c:pt idx="115">
                  <c:v>247656</c:v>
                </c:pt>
                <c:pt idx="116">
                  <c:v>227795</c:v>
                </c:pt>
                <c:pt idx="117">
                  <c:v>227975</c:v>
                </c:pt>
                <c:pt idx="118">
                  <c:v>226251</c:v>
                </c:pt>
                <c:pt idx="119">
                  <c:v>219240</c:v>
                </c:pt>
                <c:pt idx="120">
                  <c:v>234307</c:v>
                </c:pt>
                <c:pt idx="121">
                  <c:v>178257</c:v>
                </c:pt>
                <c:pt idx="122">
                  <c:v>210276</c:v>
                </c:pt>
                <c:pt idx="123">
                  <c:v>209958</c:v>
                </c:pt>
                <c:pt idx="124">
                  <c:v>221259</c:v>
                </c:pt>
                <c:pt idx="125">
                  <c:v>214563</c:v>
                </c:pt>
                <c:pt idx="126">
                  <c:v>215083</c:v>
                </c:pt>
                <c:pt idx="127">
                  <c:v>215273</c:v>
                </c:pt>
                <c:pt idx="128">
                  <c:v>194485</c:v>
                </c:pt>
                <c:pt idx="129">
                  <c:v>193493</c:v>
                </c:pt>
                <c:pt idx="130">
                  <c:v>174531</c:v>
                </c:pt>
                <c:pt idx="131">
                  <c:v>211837</c:v>
                </c:pt>
                <c:pt idx="132">
                  <c:v>198663</c:v>
                </c:pt>
                <c:pt idx="133">
                  <c:v>189060</c:v>
                </c:pt>
                <c:pt idx="134">
                  <c:v>195181</c:v>
                </c:pt>
                <c:pt idx="135">
                  <c:v>165586</c:v>
                </c:pt>
                <c:pt idx="136">
                  <c:v>188693</c:v>
                </c:pt>
                <c:pt idx="137">
                  <c:v>191919</c:v>
                </c:pt>
                <c:pt idx="138">
                  <c:v>183087</c:v>
                </c:pt>
                <c:pt idx="139">
                  <c:v>168406</c:v>
                </c:pt>
                <c:pt idx="140">
                  <c:v>161926</c:v>
                </c:pt>
                <c:pt idx="141">
                  <c:v>164494</c:v>
                </c:pt>
                <c:pt idx="142">
                  <c:v>168655</c:v>
                </c:pt>
                <c:pt idx="143">
                  <c:v>178597</c:v>
                </c:pt>
                <c:pt idx="144">
                  <c:v>181197</c:v>
                </c:pt>
                <c:pt idx="145">
                  <c:v>156503</c:v>
                </c:pt>
                <c:pt idx="146">
                  <c:v>180396</c:v>
                </c:pt>
                <c:pt idx="147">
                  <c:v>174563</c:v>
                </c:pt>
                <c:pt idx="148">
                  <c:v>180654</c:v>
                </c:pt>
                <c:pt idx="149">
                  <c:v>198207</c:v>
                </c:pt>
                <c:pt idx="150">
                  <c:v>198342</c:v>
                </c:pt>
                <c:pt idx="151">
                  <c:v>193331</c:v>
                </c:pt>
                <c:pt idx="152">
                  <c:v>195755</c:v>
                </c:pt>
                <c:pt idx="153">
                  <c:v>185112</c:v>
                </c:pt>
                <c:pt idx="154">
                  <c:v>190010</c:v>
                </c:pt>
                <c:pt idx="155">
                  <c:v>199289</c:v>
                </c:pt>
                <c:pt idx="156">
                  <c:v>197873</c:v>
                </c:pt>
                <c:pt idx="157">
                  <c:v>172325</c:v>
                </c:pt>
                <c:pt idx="158">
                  <c:v>198883</c:v>
                </c:pt>
                <c:pt idx="159">
                  <c:v>181770</c:v>
                </c:pt>
                <c:pt idx="160">
                  <c:v>191050</c:v>
                </c:pt>
                <c:pt idx="161">
                  <c:v>194195</c:v>
                </c:pt>
                <c:pt idx="162">
                  <c:v>204719</c:v>
                </c:pt>
                <c:pt idx="163">
                  <c:v>196232</c:v>
                </c:pt>
                <c:pt idx="164">
                  <c:v>188048</c:v>
                </c:pt>
                <c:pt idx="165">
                  <c:v>193347</c:v>
                </c:pt>
                <c:pt idx="166">
                  <c:v>187292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82-4F5A-8C14-C1557A045E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5173999"/>
        <c:axId val="2105173039"/>
      </c:barChart>
      <c:lineChart>
        <c:grouping val="standard"/>
        <c:varyColors val="0"/>
        <c:ser>
          <c:idx val="1"/>
          <c:order val="1"/>
          <c:tx>
            <c:strRef>
              <c:f>'Moving Average'!$C$1</c:f>
              <c:strCache>
                <c:ptCount val="1"/>
                <c:pt idx="0">
                  <c:v>Forcast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'Moving Average'!$C$2:$C$168</c:f>
              <c:numCache>
                <c:formatCode>General</c:formatCode>
                <c:ptCount val="167"/>
                <c:pt idx="0" formatCode="_-* #,##0_-;\-* #,##0_-;_-* &quot;-&quot;??_-;_-@_-">
                  <c:v>0</c:v>
                </c:pt>
                <c:pt idx="3" formatCode="_-* #,##0_-;\-* #,##0_-;_-* &quot;-&quot;??_-;_-@_-">
                  <c:v>294503.66666666669</c:v>
                </c:pt>
                <c:pt idx="4" formatCode="_-* #,##0_-;\-* #,##0_-;_-* &quot;-&quot;??_-;_-@_-">
                  <c:v>284056.66666666669</c:v>
                </c:pt>
                <c:pt idx="5" formatCode="_-* #,##0_-;\-* #,##0_-;_-* &quot;-&quot;??_-;_-@_-">
                  <c:v>290326</c:v>
                </c:pt>
                <c:pt idx="6" formatCode="_-* #,##0_-;\-* #,##0_-;_-* &quot;-&quot;??_-;_-@_-">
                  <c:v>283724.66666666669</c:v>
                </c:pt>
                <c:pt idx="7" formatCode="_-* #,##0_-;\-* #,##0_-;_-* &quot;-&quot;??_-;_-@_-">
                  <c:v>284269.66666666669</c:v>
                </c:pt>
                <c:pt idx="8" formatCode="_-* #,##0_-;\-* #,##0_-;_-* &quot;-&quot;??_-;_-@_-">
                  <c:v>283591</c:v>
                </c:pt>
                <c:pt idx="9" formatCode="_-* #,##0_-;\-* #,##0_-;_-* &quot;-&quot;??_-;_-@_-">
                  <c:v>285413.66666666669</c:v>
                </c:pt>
                <c:pt idx="10" formatCode="_-* #,##0_-;\-* #,##0_-;_-* &quot;-&quot;??_-;_-@_-">
                  <c:v>280450</c:v>
                </c:pt>
                <c:pt idx="11" formatCode="_-* #,##0_-;\-* #,##0_-;_-* &quot;-&quot;??_-;_-@_-">
                  <c:v>278495.66666666669</c:v>
                </c:pt>
                <c:pt idx="12" formatCode="_-* #,##0_-;\-* #,##0_-;_-* &quot;-&quot;??_-;_-@_-">
                  <c:v>270513.66666666669</c:v>
                </c:pt>
                <c:pt idx="13" formatCode="_-* #,##0_-;\-* #,##0_-;_-* &quot;-&quot;??_-;_-@_-">
                  <c:v>271143.66666666669</c:v>
                </c:pt>
                <c:pt idx="14" formatCode="_-* #,##0_-;\-* #,##0_-;_-* &quot;-&quot;??_-;_-@_-">
                  <c:v>264444.33333333331</c:v>
                </c:pt>
                <c:pt idx="15" formatCode="_-* #,##0_-;\-* #,##0_-;_-* &quot;-&quot;??_-;_-@_-">
                  <c:v>275583.66666666669</c:v>
                </c:pt>
                <c:pt idx="16" formatCode="_-* #,##0_-;\-* #,##0_-;_-* &quot;-&quot;??_-;_-@_-">
                  <c:v>285006.33333333331</c:v>
                </c:pt>
                <c:pt idx="17" formatCode="_-* #,##0_-;\-* #,##0_-;_-* &quot;-&quot;??_-;_-@_-">
                  <c:v>304088.33333333331</c:v>
                </c:pt>
                <c:pt idx="18" formatCode="_-* #,##0_-;\-* #,##0_-;_-* &quot;-&quot;??_-;_-@_-">
                  <c:v>307795</c:v>
                </c:pt>
                <c:pt idx="19" formatCode="_-* #,##0_-;\-* #,##0_-;_-* &quot;-&quot;??_-;_-@_-">
                  <c:v>313180</c:v>
                </c:pt>
                <c:pt idx="20" formatCode="_-* #,##0_-;\-* #,##0_-;_-* &quot;-&quot;??_-;_-@_-">
                  <c:v>312732.33333333331</c:v>
                </c:pt>
                <c:pt idx="21" formatCode="_-* #,##0_-;\-* #,##0_-;_-* &quot;-&quot;??_-;_-@_-">
                  <c:v>304078.66666666669</c:v>
                </c:pt>
                <c:pt idx="22" formatCode="_-* #,##0_-;\-* #,##0_-;_-* &quot;-&quot;??_-;_-@_-">
                  <c:v>288553.33333333331</c:v>
                </c:pt>
                <c:pt idx="23" formatCode="_-* #,##0_-;\-* #,##0_-;_-* &quot;-&quot;??_-;_-@_-">
                  <c:v>275930.66666666669</c:v>
                </c:pt>
                <c:pt idx="24" formatCode="_-* #,##0_-;\-* #,##0_-;_-* &quot;-&quot;??_-;_-@_-">
                  <c:v>274232</c:v>
                </c:pt>
                <c:pt idx="25" formatCode="_-* #,##0_-;\-* #,##0_-;_-* &quot;-&quot;??_-;_-@_-">
                  <c:v>282146.33333333331</c:v>
                </c:pt>
                <c:pt idx="26" formatCode="_-* #,##0_-;\-* #,##0_-;_-* &quot;-&quot;??_-;_-@_-">
                  <c:v>270125.33333333331</c:v>
                </c:pt>
                <c:pt idx="27" formatCode="_-* #,##0_-;\-* #,##0_-;_-* &quot;-&quot;??_-;_-@_-">
                  <c:v>274430</c:v>
                </c:pt>
                <c:pt idx="28" formatCode="_-* #,##0_-;\-* #,##0_-;_-* &quot;-&quot;??_-;_-@_-">
                  <c:v>264318</c:v>
                </c:pt>
                <c:pt idx="29" formatCode="_-* #,##0_-;\-* #,##0_-;_-* &quot;-&quot;??_-;_-@_-">
                  <c:v>282312.66666666669</c:v>
                </c:pt>
                <c:pt idx="30" formatCode="_-* #,##0_-;\-* #,##0_-;_-* &quot;-&quot;??_-;_-@_-">
                  <c:v>280166.66666666669</c:v>
                </c:pt>
                <c:pt idx="31" formatCode="_-* #,##0_-;\-* #,##0_-;_-* &quot;-&quot;??_-;_-@_-">
                  <c:v>290005.33333333331</c:v>
                </c:pt>
                <c:pt idx="32" formatCode="_-* #,##0_-;\-* #,##0_-;_-* &quot;-&quot;??_-;_-@_-">
                  <c:v>289514.33333333331</c:v>
                </c:pt>
                <c:pt idx="33" formatCode="_-* #,##0_-;\-* #,##0_-;_-* &quot;-&quot;??_-;_-@_-">
                  <c:v>285556.33333333331</c:v>
                </c:pt>
                <c:pt idx="34" formatCode="_-* #,##0_-;\-* #,##0_-;_-* &quot;-&quot;??_-;_-@_-">
                  <c:v>281975</c:v>
                </c:pt>
                <c:pt idx="35" formatCode="_-* #,##0_-;\-* #,##0_-;_-* &quot;-&quot;??_-;_-@_-">
                  <c:v>275493.66666666669</c:v>
                </c:pt>
                <c:pt idx="36" formatCode="_-* #,##0_-;\-* #,##0_-;_-* &quot;-&quot;??_-;_-@_-">
                  <c:v>277380.66666666669</c:v>
                </c:pt>
                <c:pt idx="37" formatCode="_-* #,##0_-;\-* #,##0_-;_-* &quot;-&quot;??_-;_-@_-">
                  <c:v>268361.33333333331</c:v>
                </c:pt>
                <c:pt idx="38" formatCode="_-* #,##0_-;\-* #,##0_-;_-* &quot;-&quot;??_-;_-@_-">
                  <c:v>259818.33333333334</c:v>
                </c:pt>
                <c:pt idx="39" formatCode="_-* #,##0_-;\-* #,##0_-;_-* &quot;-&quot;??_-;_-@_-">
                  <c:v>257264.33333333334</c:v>
                </c:pt>
                <c:pt idx="40" formatCode="_-* #,##0_-;\-* #,##0_-;_-* &quot;-&quot;??_-;_-@_-">
                  <c:v>257558</c:v>
                </c:pt>
                <c:pt idx="41" formatCode="_-* #,##0_-;\-* #,##0_-;_-* &quot;-&quot;??_-;_-@_-">
                  <c:v>267626.66666666669</c:v>
                </c:pt>
                <c:pt idx="42" formatCode="_-* #,##0_-;\-* #,##0_-;_-* &quot;-&quot;??_-;_-@_-">
                  <c:v>267289</c:v>
                </c:pt>
                <c:pt idx="43" formatCode="_-* #,##0_-;\-* #,##0_-;_-* &quot;-&quot;??_-;_-@_-">
                  <c:v>270077.33333333331</c:v>
                </c:pt>
                <c:pt idx="44" formatCode="_-* #,##0_-;\-* #,##0_-;_-* &quot;-&quot;??_-;_-@_-">
                  <c:v>267137</c:v>
                </c:pt>
                <c:pt idx="45" formatCode="_-* #,##0_-;\-* #,##0_-;_-* &quot;-&quot;??_-;_-@_-">
                  <c:v>260295.66666666666</c:v>
                </c:pt>
                <c:pt idx="46" formatCode="_-* #,##0_-;\-* #,##0_-;_-* &quot;-&quot;??_-;_-@_-">
                  <c:v>254802.66666666666</c:v>
                </c:pt>
                <c:pt idx="47" formatCode="_-* #,##0_-;\-* #,##0_-;_-* &quot;-&quot;??_-;_-@_-">
                  <c:v>248483.33333333334</c:v>
                </c:pt>
                <c:pt idx="48" formatCode="_-* #,##0_-;\-* #,##0_-;_-* &quot;-&quot;??_-;_-@_-">
                  <c:v>243470</c:v>
                </c:pt>
                <c:pt idx="49" formatCode="_-* #,##0_-;\-* #,##0_-;_-* &quot;-&quot;??_-;_-@_-">
                  <c:v>241940.66666666666</c:v>
                </c:pt>
                <c:pt idx="50" formatCode="_-* #,##0_-;\-* #,##0_-;_-* &quot;-&quot;??_-;_-@_-">
                  <c:v>227999</c:v>
                </c:pt>
                <c:pt idx="51" formatCode="_-* #,##0_-;\-* #,##0_-;_-* &quot;-&quot;??_-;_-@_-">
                  <c:v>226763.66666666666</c:v>
                </c:pt>
                <c:pt idx="52" formatCode="_-* #,##0_-;\-* #,##0_-;_-* &quot;-&quot;??_-;_-@_-">
                  <c:v>222065.66666666666</c:v>
                </c:pt>
                <c:pt idx="53" formatCode="_-* #,##0_-;\-* #,##0_-;_-* &quot;-&quot;??_-;_-@_-">
                  <c:v>233948</c:v>
                </c:pt>
                <c:pt idx="54" formatCode="_-* #,##0_-;\-* #,##0_-;_-* &quot;-&quot;??_-;_-@_-">
                  <c:v>234114</c:v>
                </c:pt>
                <c:pt idx="55" formatCode="_-* #,##0_-;\-* #,##0_-;_-* &quot;-&quot;??_-;_-@_-">
                  <c:v>238815</c:v>
                </c:pt>
                <c:pt idx="56" formatCode="_-* #,##0_-;\-* #,##0_-;_-* &quot;-&quot;??_-;_-@_-">
                  <c:v>242905</c:v>
                </c:pt>
                <c:pt idx="57" formatCode="_-* #,##0_-;\-* #,##0_-;_-* &quot;-&quot;??_-;_-@_-">
                  <c:v>244834</c:v>
                </c:pt>
                <c:pt idx="58" formatCode="_-* #,##0_-;\-* #,##0_-;_-* &quot;-&quot;??_-;_-@_-">
                  <c:v>239866.66666666666</c:v>
                </c:pt>
                <c:pt idx="59" formatCode="_-* #,##0_-;\-* #,##0_-;_-* &quot;-&quot;??_-;_-@_-">
                  <c:v>230256.33333333334</c:v>
                </c:pt>
                <c:pt idx="60" formatCode="_-* #,##0_-;\-* #,##0_-;_-* &quot;-&quot;??_-;_-@_-">
                  <c:v>231196.33333333334</c:v>
                </c:pt>
                <c:pt idx="61" formatCode="_-* #,##0_-;\-* #,##0_-;_-* &quot;-&quot;??_-;_-@_-">
                  <c:v>232578.66666666666</c:v>
                </c:pt>
                <c:pt idx="62" formatCode="_-* #,##0_-;\-* #,##0_-;_-* &quot;-&quot;??_-;_-@_-">
                  <c:v>225686.66666666666</c:v>
                </c:pt>
                <c:pt idx="63" formatCode="_-* #,##0_-;\-* #,##0_-;_-* &quot;-&quot;??_-;_-@_-">
                  <c:v>220676</c:v>
                </c:pt>
                <c:pt idx="64" formatCode="_-* #,##0_-;\-* #,##0_-;_-* &quot;-&quot;??_-;_-@_-">
                  <c:v>217899.33333333334</c:v>
                </c:pt>
                <c:pt idx="65" formatCode="_-* #,##0_-;\-* #,##0_-;_-* &quot;-&quot;??_-;_-@_-">
                  <c:v>224767.66666666666</c:v>
                </c:pt>
                <c:pt idx="66" formatCode="_-* #,##0_-;\-* #,##0_-;_-* &quot;-&quot;??_-;_-@_-">
                  <c:v>220280.33333333334</c:v>
                </c:pt>
                <c:pt idx="67" formatCode="_-* #,##0_-;\-* #,##0_-;_-* &quot;-&quot;??_-;_-@_-">
                  <c:v>223578.66666666666</c:v>
                </c:pt>
                <c:pt idx="68" formatCode="_-* #,##0_-;\-* #,##0_-;_-* &quot;-&quot;??_-;_-@_-">
                  <c:v>226736</c:v>
                </c:pt>
                <c:pt idx="69" formatCode="_-* #,##0_-;\-* #,##0_-;_-* &quot;-&quot;??_-;_-@_-">
                  <c:v>231011.33333333334</c:v>
                </c:pt>
                <c:pt idx="70" formatCode="_-* #,##0_-;\-* #,##0_-;_-* &quot;-&quot;??_-;_-@_-">
                  <c:v>226033.33333333334</c:v>
                </c:pt>
                <c:pt idx="71" formatCode="_-* #,##0_-;\-* #,##0_-;_-* &quot;-&quot;??_-;_-@_-">
                  <c:v>221765.33333333334</c:v>
                </c:pt>
                <c:pt idx="72" formatCode="_-* #,##0_-;\-* #,##0_-;_-* &quot;-&quot;??_-;_-@_-">
                  <c:v>221474.33333333334</c:v>
                </c:pt>
                <c:pt idx="73" formatCode="_-* #,##0_-;\-* #,##0_-;_-* &quot;-&quot;??_-;_-@_-">
                  <c:v>221712.66666666666</c:v>
                </c:pt>
                <c:pt idx="74" formatCode="_-* #,##0_-;\-* #,##0_-;_-* &quot;-&quot;??_-;_-@_-">
                  <c:v>215033.33333333334</c:v>
                </c:pt>
                <c:pt idx="75" formatCode="_-* #,##0_-;\-* #,##0_-;_-* &quot;-&quot;??_-;_-@_-">
                  <c:v>218827.33333333334</c:v>
                </c:pt>
                <c:pt idx="76" formatCode="_-* #,##0_-;\-* #,##0_-;_-* &quot;-&quot;??_-;_-@_-">
                  <c:v>216798.66666666666</c:v>
                </c:pt>
                <c:pt idx="77" formatCode="_-* #,##0_-;\-* #,##0_-;_-* &quot;-&quot;??_-;_-@_-">
                  <c:v>225397.66666666666</c:v>
                </c:pt>
                <c:pt idx="78" formatCode="_-* #,##0_-;\-* #,##0_-;_-* &quot;-&quot;??_-;_-@_-">
                  <c:v>220150.33333333334</c:v>
                </c:pt>
                <c:pt idx="79" formatCode="_-* #,##0_-;\-* #,##0_-;_-* &quot;-&quot;??_-;_-@_-">
                  <c:v>224127.33333333334</c:v>
                </c:pt>
                <c:pt idx="80" formatCode="_-* #,##0_-;\-* #,##0_-;_-* &quot;-&quot;??_-;_-@_-">
                  <c:v>228996.66666666666</c:v>
                </c:pt>
                <c:pt idx="81" formatCode="_-* #,##0_-;\-* #,##0_-;_-* &quot;-&quot;??_-;_-@_-">
                  <c:v>228070</c:v>
                </c:pt>
                <c:pt idx="82" formatCode="_-* #,##0_-;\-* #,##0_-;_-* &quot;-&quot;??_-;_-@_-">
                  <c:v>225407</c:v>
                </c:pt>
                <c:pt idx="83" formatCode="_-* #,##0_-;\-* #,##0_-;_-* &quot;-&quot;??_-;_-@_-">
                  <c:v>219379.66666666666</c:v>
                </c:pt>
                <c:pt idx="84" formatCode="_-* #,##0_-;\-* #,##0_-;_-* &quot;-&quot;??_-;_-@_-">
                  <c:v>228755.33333333334</c:v>
                </c:pt>
                <c:pt idx="85" formatCode="_-* #,##0_-;\-* #,##0_-;_-* &quot;-&quot;??_-;_-@_-">
                  <c:v>234053.33333333334</c:v>
                </c:pt>
                <c:pt idx="86" formatCode="_-* #,##0_-;\-* #,##0_-;_-* &quot;-&quot;??_-;_-@_-">
                  <c:v>236840.66666666666</c:v>
                </c:pt>
                <c:pt idx="87" formatCode="_-* #,##0_-;\-* #,##0_-;_-* &quot;-&quot;??_-;_-@_-">
                  <c:v>237980</c:v>
                </c:pt>
                <c:pt idx="88" formatCode="_-* #,##0_-;\-* #,##0_-;_-* &quot;-&quot;??_-;_-@_-">
                  <c:v>235406.33333333334</c:v>
                </c:pt>
                <c:pt idx="89" formatCode="_-* #,##0_-;\-* #,##0_-;_-* &quot;-&quot;??_-;_-@_-">
                  <c:v>240825.33333333334</c:v>
                </c:pt>
                <c:pt idx="90" formatCode="_-* #,##0_-;\-* #,##0_-;_-* &quot;-&quot;??_-;_-@_-">
                  <c:v>233631.66666666666</c:v>
                </c:pt>
                <c:pt idx="91" formatCode="_-* #,##0_-;\-* #,##0_-;_-* &quot;-&quot;??_-;_-@_-">
                  <c:v>241179</c:v>
                </c:pt>
                <c:pt idx="92" formatCode="_-* #,##0_-;\-* #,##0_-;_-* &quot;-&quot;??_-;_-@_-">
                  <c:v>242090</c:v>
                </c:pt>
                <c:pt idx="93" formatCode="_-* #,##0_-;\-* #,##0_-;_-* &quot;-&quot;??_-;_-@_-">
                  <c:v>246893.66666666666</c:v>
                </c:pt>
                <c:pt idx="94" formatCode="_-* #,##0_-;\-* #,##0_-;_-* &quot;-&quot;??_-;_-@_-">
                  <c:v>241453.66666666666</c:v>
                </c:pt>
                <c:pt idx="95" formatCode="_-* #,##0_-;\-* #,##0_-;_-* &quot;-&quot;??_-;_-@_-">
                  <c:v>238856.66666666666</c:v>
                </c:pt>
                <c:pt idx="96" formatCode="_-* #,##0_-;\-* #,##0_-;_-* &quot;-&quot;??_-;_-@_-">
                  <c:v>239190</c:v>
                </c:pt>
                <c:pt idx="97" formatCode="_-* #,##0_-;\-* #,##0_-;_-* &quot;-&quot;??_-;_-@_-">
                  <c:v>248571.66666666666</c:v>
                </c:pt>
                <c:pt idx="98" formatCode="_-* #,##0_-;\-* #,##0_-;_-* &quot;-&quot;??_-;_-@_-">
                  <c:v>241860.66666666666</c:v>
                </c:pt>
                <c:pt idx="99" formatCode="_-* #,##0_-;\-* #,##0_-;_-* &quot;-&quot;??_-;_-@_-">
                  <c:v>245494.33333333334</c:v>
                </c:pt>
                <c:pt idx="100" formatCode="_-* #,##0_-;\-* #,##0_-;_-* &quot;-&quot;??_-;_-@_-">
                  <c:v>239934.66666666666</c:v>
                </c:pt>
                <c:pt idx="101" formatCode="_-* #,##0_-;\-* #,##0_-;_-* &quot;-&quot;??_-;_-@_-">
                  <c:v>254600</c:v>
                </c:pt>
                <c:pt idx="102" formatCode="_-* #,##0_-;\-* #,##0_-;_-* &quot;-&quot;??_-;_-@_-">
                  <c:v>251121</c:v>
                </c:pt>
                <c:pt idx="103" formatCode="_-* #,##0_-;\-* #,##0_-;_-* &quot;-&quot;??_-;_-@_-">
                  <c:v>250866.66666666666</c:v>
                </c:pt>
                <c:pt idx="104" formatCode="_-* #,##0_-;\-* #,##0_-;_-* &quot;-&quot;??_-;_-@_-">
                  <c:v>244552.33333333334</c:v>
                </c:pt>
                <c:pt idx="105" formatCode="_-* #,##0_-;\-* #,##0_-;_-* &quot;-&quot;??_-;_-@_-">
                  <c:v>236896</c:v>
                </c:pt>
                <c:pt idx="106" formatCode="_-* #,##0_-;\-* #,##0_-;_-* &quot;-&quot;??_-;_-@_-">
                  <c:v>234476</c:v>
                </c:pt>
                <c:pt idx="107" formatCode="_-* #,##0_-;\-* #,##0_-;_-* &quot;-&quot;??_-;_-@_-">
                  <c:v>229349</c:v>
                </c:pt>
                <c:pt idx="108" formatCode="_-* #,##0_-;\-* #,##0_-;_-* &quot;-&quot;??_-;_-@_-">
                  <c:v>236528</c:v>
                </c:pt>
                <c:pt idx="109" formatCode="_-* #,##0_-;\-* #,##0_-;_-* &quot;-&quot;??_-;_-@_-">
                  <c:v>240009</c:v>
                </c:pt>
                <c:pt idx="110" formatCode="_-* #,##0_-;\-* #,##0_-;_-* &quot;-&quot;??_-;_-@_-">
                  <c:v>233246.33333333334</c:v>
                </c:pt>
                <c:pt idx="111" formatCode="_-* #,##0_-;\-* #,##0_-;_-* &quot;-&quot;??_-;_-@_-">
                  <c:v>231570</c:v>
                </c:pt>
                <c:pt idx="112" formatCode="_-* #,##0_-;\-* #,##0_-;_-* &quot;-&quot;??_-;_-@_-">
                  <c:v>231255.33333333334</c:v>
                </c:pt>
                <c:pt idx="113" formatCode="_-* #,##0_-;\-* #,##0_-;_-* &quot;-&quot;??_-;_-@_-">
                  <c:v>242227</c:v>
                </c:pt>
                <c:pt idx="114" formatCode="_-* #,##0_-;\-* #,##0_-;_-* &quot;-&quot;??_-;_-@_-">
                  <c:v>248249.33333333334</c:v>
                </c:pt>
                <c:pt idx="115" formatCode="_-* #,##0_-;\-* #,##0_-;_-* &quot;-&quot;??_-;_-@_-">
                  <c:v>247937</c:v>
                </c:pt>
                <c:pt idx="116" formatCode="_-* #,##0_-;\-* #,##0_-;_-* &quot;-&quot;??_-;_-@_-">
                  <c:v>249536.66666666666</c:v>
                </c:pt>
                <c:pt idx="117" formatCode="_-* #,##0_-;\-* #,##0_-;_-* &quot;-&quot;??_-;_-@_-">
                  <c:v>240707.33333333334</c:v>
                </c:pt>
                <c:pt idx="118" formatCode="_-* #,##0_-;\-* #,##0_-;_-* &quot;-&quot;??_-;_-@_-">
                  <c:v>234475.33333333334</c:v>
                </c:pt>
                <c:pt idx="119" formatCode="_-* #,##0_-;\-* #,##0_-;_-* &quot;-&quot;??_-;_-@_-">
                  <c:v>227340.33333333334</c:v>
                </c:pt>
                <c:pt idx="120" formatCode="_-* #,##0_-;\-* #,##0_-;_-* &quot;-&quot;??_-;_-@_-">
                  <c:v>224488.66666666666</c:v>
                </c:pt>
                <c:pt idx="121" formatCode="_-* #,##0_-;\-* #,##0_-;_-* &quot;-&quot;??_-;_-@_-">
                  <c:v>226599.33333333334</c:v>
                </c:pt>
                <c:pt idx="122" formatCode="_-* #,##0_-;\-* #,##0_-;_-* &quot;-&quot;??_-;_-@_-">
                  <c:v>210601.33333333334</c:v>
                </c:pt>
                <c:pt idx="123" formatCode="_-* #,##0_-;\-* #,##0_-;_-* &quot;-&quot;??_-;_-@_-">
                  <c:v>207613.33333333334</c:v>
                </c:pt>
                <c:pt idx="124" formatCode="_-* #,##0_-;\-* #,##0_-;_-* &quot;-&quot;??_-;_-@_-">
                  <c:v>199497</c:v>
                </c:pt>
                <c:pt idx="125" formatCode="_-* #,##0_-;\-* #,##0_-;_-* &quot;-&quot;??_-;_-@_-">
                  <c:v>213831</c:v>
                </c:pt>
                <c:pt idx="126" formatCode="_-* #,##0_-;\-* #,##0_-;_-* &quot;-&quot;??_-;_-@_-">
                  <c:v>215260</c:v>
                </c:pt>
                <c:pt idx="127" formatCode="_-* #,##0_-;\-* #,##0_-;_-* &quot;-&quot;??_-;_-@_-">
                  <c:v>216968.33333333334</c:v>
                </c:pt>
                <c:pt idx="128" formatCode="_-* #,##0_-;\-* #,##0_-;_-* &quot;-&quot;??_-;_-@_-">
                  <c:v>214973</c:v>
                </c:pt>
                <c:pt idx="129" formatCode="_-* #,##0_-;\-* #,##0_-;_-* &quot;-&quot;??_-;_-@_-">
                  <c:v>208280.33333333334</c:v>
                </c:pt>
                <c:pt idx="130" formatCode="_-* #,##0_-;\-* #,##0_-;_-* &quot;-&quot;??_-;_-@_-">
                  <c:v>201083.66666666666</c:v>
                </c:pt>
                <c:pt idx="131" formatCode="_-* #,##0_-;\-* #,##0_-;_-* &quot;-&quot;??_-;_-@_-">
                  <c:v>187503</c:v>
                </c:pt>
                <c:pt idx="132" formatCode="_-* #,##0_-;\-* #,##0_-;_-* &quot;-&quot;??_-;_-@_-">
                  <c:v>193287</c:v>
                </c:pt>
                <c:pt idx="133" formatCode="_-* #,##0_-;\-* #,##0_-;_-* &quot;-&quot;??_-;_-@_-">
                  <c:v>195010.33333333334</c:v>
                </c:pt>
                <c:pt idx="134" formatCode="_-* #,##0_-;\-* #,##0_-;_-* &quot;-&quot;??_-;_-@_-">
                  <c:v>199853.33333333334</c:v>
                </c:pt>
                <c:pt idx="135" formatCode="_-* #,##0_-;\-* #,##0_-;_-* &quot;-&quot;??_-;_-@_-">
                  <c:v>194301.33333333334</c:v>
                </c:pt>
                <c:pt idx="136" formatCode="_-* #,##0_-;\-* #,##0_-;_-* &quot;-&quot;??_-;_-@_-">
                  <c:v>183275.66666666666</c:v>
                </c:pt>
                <c:pt idx="137" formatCode="_-* #,##0_-;\-* #,##0_-;_-* &quot;-&quot;??_-;_-@_-">
                  <c:v>183153.33333333334</c:v>
                </c:pt>
                <c:pt idx="138" formatCode="_-* #,##0_-;\-* #,##0_-;_-* &quot;-&quot;??_-;_-@_-">
                  <c:v>182066</c:v>
                </c:pt>
                <c:pt idx="139" formatCode="_-* #,##0_-;\-* #,##0_-;_-* &quot;-&quot;??_-;_-@_-">
                  <c:v>187899.66666666666</c:v>
                </c:pt>
                <c:pt idx="140" formatCode="_-* #,##0_-;\-* #,##0_-;_-* &quot;-&quot;??_-;_-@_-">
                  <c:v>181137.33333333334</c:v>
                </c:pt>
                <c:pt idx="141" formatCode="_-* #,##0_-;\-* #,##0_-;_-* &quot;-&quot;??_-;_-@_-">
                  <c:v>171139.66666666666</c:v>
                </c:pt>
                <c:pt idx="142" formatCode="_-* #,##0_-;\-* #,##0_-;_-* &quot;-&quot;??_-;_-@_-">
                  <c:v>164942</c:v>
                </c:pt>
                <c:pt idx="143" formatCode="_-* #,##0_-;\-* #,##0_-;_-* &quot;-&quot;??_-;_-@_-">
                  <c:v>165025</c:v>
                </c:pt>
                <c:pt idx="144" formatCode="_-* #,##0_-;\-* #,##0_-;_-* &quot;-&quot;??_-;_-@_-">
                  <c:v>170582</c:v>
                </c:pt>
                <c:pt idx="145" formatCode="_-* #,##0_-;\-* #,##0_-;_-* &quot;-&quot;??_-;_-@_-">
                  <c:v>176149.66666666666</c:v>
                </c:pt>
                <c:pt idx="146" formatCode="_-* #,##0_-;\-* #,##0_-;_-* &quot;-&quot;??_-;_-@_-">
                  <c:v>172099</c:v>
                </c:pt>
                <c:pt idx="147" formatCode="_-* #,##0_-;\-* #,##0_-;_-* &quot;-&quot;??_-;_-@_-">
                  <c:v>172698.66666666666</c:v>
                </c:pt>
                <c:pt idx="148" formatCode="_-* #,##0_-;\-* #,##0_-;_-* &quot;-&quot;??_-;_-@_-">
                  <c:v>170487.33333333334</c:v>
                </c:pt>
                <c:pt idx="149" formatCode="_-* #,##0_-;\-* #,##0_-;_-* &quot;-&quot;??_-;_-@_-">
                  <c:v>178537.66666666666</c:v>
                </c:pt>
                <c:pt idx="150" formatCode="_-* #,##0_-;\-* #,##0_-;_-* &quot;-&quot;??_-;_-@_-">
                  <c:v>184474.66666666666</c:v>
                </c:pt>
                <c:pt idx="151" formatCode="_-* #,##0_-;\-* #,##0_-;_-* &quot;-&quot;??_-;_-@_-">
                  <c:v>192401</c:v>
                </c:pt>
                <c:pt idx="152" formatCode="_-* #,##0_-;\-* #,##0_-;_-* &quot;-&quot;??_-;_-@_-">
                  <c:v>196626.66666666666</c:v>
                </c:pt>
                <c:pt idx="153" formatCode="_-* #,##0_-;\-* #,##0_-;_-* &quot;-&quot;??_-;_-@_-">
                  <c:v>195809.33333333334</c:v>
                </c:pt>
                <c:pt idx="154" formatCode="_-* #,##0_-;\-* #,##0_-;_-* &quot;-&quot;??_-;_-@_-">
                  <c:v>191399.33333333334</c:v>
                </c:pt>
                <c:pt idx="155" formatCode="_-* #,##0_-;\-* #,##0_-;_-* &quot;-&quot;??_-;_-@_-">
                  <c:v>190292.33333333334</c:v>
                </c:pt>
                <c:pt idx="156" formatCode="_-* #,##0_-;\-* #,##0_-;_-* &quot;-&quot;??_-;_-@_-">
                  <c:v>191470.33333333334</c:v>
                </c:pt>
                <c:pt idx="157" formatCode="_-* #,##0_-;\-* #,##0_-;_-* &quot;-&quot;??_-;_-@_-">
                  <c:v>195724</c:v>
                </c:pt>
                <c:pt idx="158" formatCode="_-* #,##0_-;\-* #,##0_-;_-* &quot;-&quot;??_-;_-@_-">
                  <c:v>189829</c:v>
                </c:pt>
                <c:pt idx="159" formatCode="_-* #,##0_-;\-* #,##0_-;_-* &quot;-&quot;??_-;_-@_-">
                  <c:v>189693.66666666666</c:v>
                </c:pt>
                <c:pt idx="160" formatCode="_-* #,##0_-;\-* #,##0_-;_-* &quot;-&quot;??_-;_-@_-">
                  <c:v>184326</c:v>
                </c:pt>
                <c:pt idx="161" formatCode="_-* #,##0_-;\-* #,##0_-;_-* &quot;-&quot;??_-;_-@_-">
                  <c:v>190567.66666666666</c:v>
                </c:pt>
                <c:pt idx="162" formatCode="_-* #,##0_-;\-* #,##0_-;_-* &quot;-&quot;??_-;_-@_-">
                  <c:v>189005</c:v>
                </c:pt>
                <c:pt idx="163" formatCode="_-* #,##0_-;\-* #,##0_-;_-* &quot;-&quot;??_-;_-@_-">
                  <c:v>196654.66666666666</c:v>
                </c:pt>
                <c:pt idx="164" formatCode="_-* #,##0_-;\-* #,##0_-;_-* &quot;-&quot;??_-;_-@_-">
                  <c:v>198382</c:v>
                </c:pt>
                <c:pt idx="165" formatCode="_-* #,##0_-;\-* #,##0_-;_-* &quot;-&quot;??_-;_-@_-">
                  <c:v>196333</c:v>
                </c:pt>
                <c:pt idx="166" formatCode="_-* #,##0_-;\-* #,##0_-;_-* &quot;-&quot;??_-;_-@_-">
                  <c:v>192542.33333333334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A82-4F5A-8C14-C1557A045E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05173999"/>
        <c:axId val="2105173039"/>
      </c:lineChart>
      <c:catAx>
        <c:axId val="21051739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5173039"/>
        <c:crosses val="autoZero"/>
        <c:auto val="1"/>
        <c:lblAlgn val="ctr"/>
        <c:lblOffset val="100"/>
        <c:noMultiLvlLbl val="0"/>
      </c:catAx>
      <c:valAx>
        <c:axId val="2105173039"/>
        <c:scaling>
          <c:orientation val="minMax"/>
        </c:scaling>
        <c:delete val="0"/>
        <c:axPos val="l"/>
        <c:numFmt formatCode="_-* #,##0_-;\-* #,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51739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463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stella-ibor-2694ba241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4" Type="http://schemas.openxmlformats.org/officeDocument/2006/relationships/hyperlink" Target="mailto:iboraboghenestella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microsoft.com/office/2017/06/relationships/model3d" Target="../media/model3d1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144000" y="0"/>
            <a:ext cx="5486400" cy="8229600"/>
          </a:xfrm>
          <a:prstGeom prst="rect">
            <a:avLst/>
          </a:prstGeom>
          <a:solidFill>
            <a:srgbClr val="E5E0DF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0"/>
            <a:ext cx="7415927" cy="41395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Report on Crude Oil Import Forecasting for Eagle Energy Enterprises from 2009 - 2022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864037" y="4114800"/>
            <a:ext cx="7415927" cy="1580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Eagle Energy Enterprises refines crude oil into gasoline, 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diesel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, and other fuels. Forecasting crude oil imports is crucial for optimizing operations and mitigating risk.</a:t>
            </a:r>
            <a:endParaRPr lang="en-US" sz="2000" dirty="0"/>
          </a:p>
        </p:txBody>
      </p:sp>
      <p:sp>
        <p:nvSpPr>
          <p:cNvPr id="6" name="Shape 3"/>
          <p:cNvSpPr/>
          <p:nvPr/>
        </p:nvSpPr>
        <p:spPr>
          <a:xfrm>
            <a:off x="864037" y="5991106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21A28E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1012746" y="6139815"/>
            <a:ext cx="9751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Inconsolata Medium" pitchFamily="34" charset="0"/>
                <a:ea typeface="Inconsolata Medium" pitchFamily="34" charset="-122"/>
                <a:cs typeface="Inconsolata Medium" pitchFamily="34" charset="-120"/>
              </a:rPr>
              <a:t>IS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1382316" y="5972651"/>
            <a:ext cx="2160270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by IBOR STELLA</a:t>
            </a:r>
            <a:endParaRPr lang="en-US" sz="2400" dirty="0"/>
          </a:p>
        </p:txBody>
      </p:sp>
      <p:pic>
        <p:nvPicPr>
          <p:cNvPr id="10" name="Picture 9" descr="A person smiling for a selfie&#10;&#10;Description automatically generated">
            <a:extLst>
              <a:ext uri="{FF2B5EF4-FFF2-40B4-BE49-F238E27FC236}">
                <a16:creationId xmlns:a16="http://schemas.microsoft.com/office/drawing/2014/main" id="{7CD1D4C0-C5D3-32E5-0716-3768EC0F6A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9964" y="0"/>
            <a:ext cx="6350436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828" y="0"/>
            <a:ext cx="14626743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white box with black text and black text&#10;&#10;Description automatically generated">
            <a:extLst>
              <a:ext uri="{FF2B5EF4-FFF2-40B4-BE49-F238E27FC236}">
                <a16:creationId xmlns:a16="http://schemas.microsoft.com/office/drawing/2014/main" id="{A54DC73A-2697-EA87-4405-A397EED139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" b="14257"/>
          <a:stretch/>
        </p:blipFill>
        <p:spPr>
          <a:xfrm>
            <a:off x="0" y="-132523"/>
            <a:ext cx="14626742" cy="83621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05D3B7-2F82-E94F-4592-4F7BE8AB857F}"/>
              </a:ext>
            </a:extLst>
          </p:cNvPr>
          <p:cNvSpPr txBox="1"/>
          <p:nvPr/>
        </p:nvSpPr>
        <p:spPr>
          <a:xfrm>
            <a:off x="4174435" y="6721525"/>
            <a:ext cx="4002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u="sng" kern="100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3"/>
              </a:rPr>
              <a:t>LinkedIn Profile</a:t>
            </a:r>
            <a:endParaRPr lang="en-GB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944219-9503-12C3-1FAE-2047196B8745}"/>
              </a:ext>
            </a:extLst>
          </p:cNvPr>
          <p:cNvSpPr txBox="1"/>
          <p:nvPr/>
        </p:nvSpPr>
        <p:spPr>
          <a:xfrm>
            <a:off x="8468139" y="6721525"/>
            <a:ext cx="37818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u="sng" kern="100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iboraboghenestella@gmail.com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860744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14776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Understanding Eagle Energy’s Challenges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417492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Core Business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807506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Refining</a:t>
            </a: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crude oil into gasoline, diesel, and other fuels.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417492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Challenge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807506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Volatility in crude oil imports affects inventory 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management</a:t>
            </a: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, production planning, and profitability.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3872" y="572333"/>
            <a:ext cx="7689056" cy="1299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Why We Need a Forecasting System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3872" y="2183249"/>
            <a:ext cx="7689056" cy="1212652"/>
          </a:xfrm>
          <a:prstGeom prst="roundRect">
            <a:avLst>
              <a:gd name="adj" fmla="val 75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6429256" y="2398633"/>
            <a:ext cx="3853339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Enhanced Decision-Making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29256" y="2847975"/>
            <a:ext cx="725828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Informed decisions based on accurate forecasts.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13872" y="3603665"/>
            <a:ext cx="7689056" cy="1212652"/>
          </a:xfrm>
          <a:prstGeom prst="roundRect">
            <a:avLst>
              <a:gd name="adj" fmla="val 75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6429256" y="3819049"/>
            <a:ext cx="3155513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Operational Efficiency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29256" y="4268391"/>
            <a:ext cx="725828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Streamlined</a:t>
            </a: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operations with predictable supply.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3872" y="5024080"/>
            <a:ext cx="7689056" cy="1212652"/>
          </a:xfrm>
          <a:prstGeom prst="roundRect">
            <a:avLst>
              <a:gd name="adj" fmla="val 75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6429256" y="5239464"/>
            <a:ext cx="2598420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Risk Mitigation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29256" y="5688806"/>
            <a:ext cx="725828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Reduce</a:t>
            </a: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impact of price fluctuations.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13872" y="6444496"/>
            <a:ext cx="7689056" cy="1212652"/>
          </a:xfrm>
          <a:prstGeom prst="roundRect">
            <a:avLst>
              <a:gd name="adj" fmla="val 75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4" name="Text 11"/>
          <p:cNvSpPr/>
          <p:nvPr/>
        </p:nvSpPr>
        <p:spPr>
          <a:xfrm>
            <a:off x="6429256" y="6659880"/>
            <a:ext cx="3285172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Improved Procurement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429256" y="7109222"/>
            <a:ext cx="725828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Timely </a:t>
            </a: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purchases</a:t>
            </a: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at favorable prices.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10132"/>
            <a:ext cx="1137606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Forecasting Models We Evaluated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398758"/>
            <a:ext cx="27739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Naive Approach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031337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Simple baseline model, assumes current import levels will continue.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4247793" y="3398758"/>
            <a:ext cx="27739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Moving Average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4247793" y="4031337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Averages past data points to predict future imports.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31549" y="3398758"/>
            <a:ext cx="2773918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Exponential Smoothing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31549" y="4417100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Weights recent data more heavily for better accuracy.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1015305" y="3398758"/>
            <a:ext cx="2773918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Simple Linear Regression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1015305" y="4417100"/>
            <a:ext cx="277391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Identifies trends in historical data to predict future imports.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AF57F12-C2A2-B1CF-56F0-BC25BA88E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193464"/>
              </p:ext>
            </p:extLst>
          </p:nvPr>
        </p:nvGraphicFramePr>
        <p:xfrm>
          <a:off x="772160" y="1584424"/>
          <a:ext cx="13086081" cy="5060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5146">
                  <a:extLst>
                    <a:ext uri="{9D8B030D-6E8A-4147-A177-3AD203B41FA5}">
                      <a16:colId xmlns:a16="http://schemas.microsoft.com/office/drawing/2014/main" val="1821227667"/>
                    </a:ext>
                  </a:extLst>
                </a:gridCol>
                <a:gridCol w="1700776">
                  <a:extLst>
                    <a:ext uri="{9D8B030D-6E8A-4147-A177-3AD203B41FA5}">
                      <a16:colId xmlns:a16="http://schemas.microsoft.com/office/drawing/2014/main" val="1882698953"/>
                    </a:ext>
                  </a:extLst>
                </a:gridCol>
                <a:gridCol w="4578511">
                  <a:extLst>
                    <a:ext uri="{9D8B030D-6E8A-4147-A177-3AD203B41FA5}">
                      <a16:colId xmlns:a16="http://schemas.microsoft.com/office/drawing/2014/main" val="4027570996"/>
                    </a:ext>
                  </a:extLst>
                </a:gridCol>
                <a:gridCol w="1502151">
                  <a:extLst>
                    <a:ext uri="{9D8B030D-6E8A-4147-A177-3AD203B41FA5}">
                      <a16:colId xmlns:a16="http://schemas.microsoft.com/office/drawing/2014/main" val="1405722751"/>
                    </a:ext>
                  </a:extLst>
                </a:gridCol>
                <a:gridCol w="2019497">
                  <a:extLst>
                    <a:ext uri="{9D8B030D-6E8A-4147-A177-3AD203B41FA5}">
                      <a16:colId xmlns:a16="http://schemas.microsoft.com/office/drawing/2014/main" val="1763926661"/>
                    </a:ext>
                  </a:extLst>
                </a:gridCol>
              </a:tblGrid>
              <a:tr h="621924">
                <a:tc>
                  <a:txBody>
                    <a:bodyPr/>
                    <a:lstStyle/>
                    <a:p>
                      <a:pPr algn="ctr" fontAlgn="b"/>
                      <a:r>
                        <a:rPr lang="en-GB" sz="3200" u="none" strike="noStrike">
                          <a:effectLst/>
                        </a:rPr>
                        <a:t>Approaches </a:t>
                      </a:r>
                      <a:endParaRPr lang="en-GB" sz="32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3200" u="none" strike="noStrike">
                          <a:effectLst/>
                        </a:rPr>
                        <a:t>MAD</a:t>
                      </a:r>
                      <a:endParaRPr lang="en-GB" sz="32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3200" u="none" strike="noStrike">
                          <a:effectLst/>
                        </a:rPr>
                        <a:t>MSE</a:t>
                      </a:r>
                      <a:endParaRPr lang="en-GB" sz="32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3200" u="none" strike="noStrike">
                          <a:effectLst/>
                        </a:rPr>
                        <a:t>MAPE</a:t>
                      </a:r>
                      <a:endParaRPr lang="en-GB" sz="32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3200" u="none" strike="noStrike">
                          <a:effectLst/>
                        </a:rPr>
                        <a:t>Accuracy</a:t>
                      </a:r>
                      <a:endParaRPr lang="en-GB" sz="32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extLst>
                  <a:ext uri="{0D108BD9-81ED-4DB2-BD59-A6C34878D82A}">
                    <a16:rowId xmlns:a16="http://schemas.microsoft.com/office/drawing/2014/main" val="955070469"/>
                  </a:ext>
                </a:extLst>
              </a:tr>
              <a:tr h="1109707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Naïve Approach</a:t>
                      </a:r>
                      <a:endParaRPr lang="en-GB" sz="3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             13,342 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                                       13,342 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u="none" strike="noStrike">
                          <a:effectLst/>
                        </a:rPr>
                        <a:t>5.8%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u="none" strike="noStrike">
                          <a:effectLst/>
                        </a:rPr>
                        <a:t>94%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extLst>
                  <a:ext uri="{0D108BD9-81ED-4DB2-BD59-A6C34878D82A}">
                    <a16:rowId xmlns:a16="http://schemas.microsoft.com/office/drawing/2014/main" val="733663817"/>
                  </a:ext>
                </a:extLst>
              </a:tr>
              <a:tr h="1109707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Moving Average</a:t>
                      </a:r>
                      <a:endParaRPr lang="en-GB" sz="3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             11,269 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                            214,576,195 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u="none" strike="noStrike">
                          <a:effectLst/>
                        </a:rPr>
                        <a:t>5.0%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u="none" strike="noStrike">
                          <a:effectLst/>
                        </a:rPr>
                        <a:t>95%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extLst>
                  <a:ext uri="{0D108BD9-81ED-4DB2-BD59-A6C34878D82A}">
                    <a16:rowId xmlns:a16="http://schemas.microsoft.com/office/drawing/2014/main" val="685933617"/>
                  </a:ext>
                </a:extLst>
              </a:tr>
              <a:tr h="1109707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Exponential Smoothing </a:t>
                      </a:r>
                      <a:endParaRPr lang="en-GB" sz="3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             11,883 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                            251,393,654 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u="none" strike="noStrike">
                          <a:effectLst/>
                        </a:rPr>
                        <a:t>5.2%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u="none" strike="noStrike">
                          <a:effectLst/>
                        </a:rPr>
                        <a:t>95%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extLst>
                  <a:ext uri="{0D108BD9-81ED-4DB2-BD59-A6C34878D82A}">
                    <a16:rowId xmlns:a16="http://schemas.microsoft.com/office/drawing/2014/main" val="2228506518"/>
                  </a:ext>
                </a:extLst>
              </a:tr>
              <a:tr h="1109707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Simple Linear Regression</a:t>
                      </a:r>
                      <a:endParaRPr lang="en-GB" sz="3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             16,104 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u="none" strike="noStrike">
                          <a:effectLst/>
                        </a:rPr>
                        <a:t>                            377,304,129 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u="none" strike="noStrike">
                          <a:effectLst/>
                        </a:rPr>
                        <a:t>6.1%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u="none" strike="noStrike">
                          <a:effectLst/>
                        </a:rPr>
                        <a:t>93%</a:t>
                      </a:r>
                      <a:endParaRPr lang="en-GB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715" marR="27715" marT="27715" marB="0" anchor="b"/>
                </a:tc>
                <a:extLst>
                  <a:ext uri="{0D108BD9-81ED-4DB2-BD59-A6C34878D82A}">
                    <a16:rowId xmlns:a16="http://schemas.microsoft.com/office/drawing/2014/main" val="246735647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23287E6-C443-9A12-43DA-39793EBE4320}"/>
              </a:ext>
            </a:extLst>
          </p:cNvPr>
          <p:cNvSpPr txBox="1"/>
          <p:nvPr/>
        </p:nvSpPr>
        <p:spPr>
          <a:xfrm>
            <a:off x="1272209" y="649357"/>
            <a:ext cx="10447091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50" b="1" dirty="0">
                <a:solidFill>
                  <a:srgbClr val="151617"/>
                </a:solidFill>
                <a:latin typeface="Montserrat Black" pitchFamily="34" charset="0"/>
              </a:rPr>
              <a:t>Result</a:t>
            </a:r>
            <a:r>
              <a:rPr lang="en-GB" dirty="0"/>
              <a:t>  </a:t>
            </a:r>
            <a:r>
              <a:rPr lang="en-GB" sz="4050" b="1" dirty="0">
                <a:solidFill>
                  <a:srgbClr val="151617"/>
                </a:solidFill>
                <a:latin typeface="Montserrat Black" pitchFamily="34" charset="0"/>
              </a:rPr>
              <a:t>Of</a:t>
            </a:r>
            <a:r>
              <a:rPr lang="en-GB" dirty="0"/>
              <a:t>   </a:t>
            </a:r>
            <a:r>
              <a:rPr lang="en-GB" sz="4050" b="1" dirty="0">
                <a:solidFill>
                  <a:srgbClr val="151617"/>
                </a:solidFill>
                <a:latin typeface="Montserrat Black" pitchFamily="34" charset="0"/>
              </a:rPr>
              <a:t>The </a:t>
            </a:r>
            <a:r>
              <a:rPr lang="en-GB" dirty="0"/>
              <a:t> </a:t>
            </a:r>
            <a:r>
              <a:rPr lang="en-GB" sz="4050" b="1" dirty="0">
                <a:solidFill>
                  <a:srgbClr val="151617"/>
                </a:solidFill>
                <a:latin typeface="Montserrat Black" pitchFamily="34" charset="0"/>
              </a:rPr>
              <a:t>Four</a:t>
            </a:r>
            <a:r>
              <a:rPr lang="en-GB" dirty="0"/>
              <a:t>  </a:t>
            </a:r>
            <a:r>
              <a:rPr lang="en-GB" sz="4050" b="1" dirty="0">
                <a:solidFill>
                  <a:srgbClr val="151617"/>
                </a:solidFill>
                <a:latin typeface="Montserrat Black" pitchFamily="34" charset="0"/>
              </a:rPr>
              <a:t>Approaches Used</a:t>
            </a:r>
          </a:p>
        </p:txBody>
      </p:sp>
    </p:spTree>
    <p:extLst>
      <p:ext uri="{BB962C8B-B14F-4D97-AF65-F5344CB8AC3E}">
        <p14:creationId xmlns:p14="http://schemas.microsoft.com/office/powerpoint/2010/main" val="4199366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04576" y="522803"/>
            <a:ext cx="9623108" cy="594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Performance of Forecasting Methods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6036" y="3716775"/>
            <a:ext cx="6506408" cy="628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endParaRPr lang="en-US" sz="4900" dirty="0"/>
          </a:p>
        </p:txBody>
      </p:sp>
      <p:sp>
        <p:nvSpPr>
          <p:cNvPr id="5" name="Text 2"/>
          <p:cNvSpPr/>
          <p:nvPr/>
        </p:nvSpPr>
        <p:spPr>
          <a:xfrm>
            <a:off x="2776658" y="4196180"/>
            <a:ext cx="2378988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Mean</a:t>
            </a: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</a:rPr>
              <a:t> </a:t>
            </a: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Absolute</a:t>
            </a: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</a:rPr>
              <a:t> </a:t>
            </a: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Deviation</a:t>
            </a:r>
          </a:p>
        </p:txBody>
      </p:sp>
      <p:sp>
        <p:nvSpPr>
          <p:cNvPr id="6" name="Text 3"/>
          <p:cNvSpPr/>
          <p:nvPr/>
        </p:nvSpPr>
        <p:spPr>
          <a:xfrm>
            <a:off x="666036" y="5154811"/>
            <a:ext cx="6506408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7410984" y="3914407"/>
            <a:ext cx="6506528" cy="628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endParaRPr lang="en-US" sz="4900" dirty="0"/>
          </a:p>
        </p:txBody>
      </p:sp>
      <p:sp>
        <p:nvSpPr>
          <p:cNvPr id="8" name="Text 5"/>
          <p:cNvSpPr/>
          <p:nvPr/>
        </p:nvSpPr>
        <p:spPr>
          <a:xfrm>
            <a:off x="9474754" y="4173687"/>
            <a:ext cx="2378988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Mean</a:t>
            </a: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</a:t>
            </a: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Squared</a:t>
            </a: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</a:t>
            </a: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Deviation</a:t>
            </a:r>
          </a:p>
        </p:txBody>
      </p:sp>
      <p:sp>
        <p:nvSpPr>
          <p:cNvPr id="9" name="Text 6"/>
          <p:cNvSpPr/>
          <p:nvPr/>
        </p:nvSpPr>
        <p:spPr>
          <a:xfrm>
            <a:off x="7457837" y="5154811"/>
            <a:ext cx="6506528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Mean Squared Error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66036" y="6125170"/>
            <a:ext cx="6506408" cy="628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MAPE</a:t>
            </a:r>
            <a:endParaRPr lang="en-US" sz="4900" dirty="0"/>
          </a:p>
        </p:txBody>
      </p:sp>
      <p:sp>
        <p:nvSpPr>
          <p:cNvPr id="11" name="Text 8"/>
          <p:cNvSpPr/>
          <p:nvPr/>
        </p:nvSpPr>
        <p:spPr>
          <a:xfrm>
            <a:off x="2729746" y="6990993"/>
            <a:ext cx="2378988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MAPE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66036" y="7402473"/>
            <a:ext cx="6506408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Mean Absolute Percentage Error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7457837" y="6125170"/>
            <a:ext cx="6506528" cy="628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Accuracy</a:t>
            </a:r>
            <a:endParaRPr lang="en-US" sz="4900" dirty="0"/>
          </a:p>
        </p:txBody>
      </p:sp>
      <p:sp>
        <p:nvSpPr>
          <p:cNvPr id="14" name="Text 11"/>
          <p:cNvSpPr/>
          <p:nvPr/>
        </p:nvSpPr>
        <p:spPr>
          <a:xfrm>
            <a:off x="9521547" y="6990993"/>
            <a:ext cx="2378988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Accuracy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7457837" y="7402473"/>
            <a:ext cx="6506528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Overall accuracy of the model</a:t>
            </a:r>
            <a:endParaRPr lang="en-US" sz="1450" dirty="0"/>
          </a:p>
        </p:txBody>
      </p:sp>
      <p:pic>
        <p:nvPicPr>
          <p:cNvPr id="17" name="Picture 16" descr="A graph of a graph showing a number of different types of forecasting&#10;&#10;Description automatically generated">
            <a:extLst>
              <a:ext uri="{FF2B5EF4-FFF2-40B4-BE49-F238E27FC236}">
                <a16:creationId xmlns:a16="http://schemas.microsoft.com/office/drawing/2014/main" id="{19BA5144-50AE-D884-CA67-9FF8CBA1A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256" y="4529874"/>
            <a:ext cx="6005615" cy="2872600"/>
          </a:xfrm>
          <a:prstGeom prst="rect">
            <a:avLst/>
          </a:prstGeom>
        </p:spPr>
      </p:pic>
      <p:pic>
        <p:nvPicPr>
          <p:cNvPr id="19" name="Picture 18" descr="A graph of a bar graph&#10;&#10;Description automatically generated with medium confidence">
            <a:extLst>
              <a:ext uri="{FF2B5EF4-FFF2-40B4-BE49-F238E27FC236}">
                <a16:creationId xmlns:a16="http://schemas.microsoft.com/office/drawing/2014/main" id="{C776C20A-E27A-59F1-2D16-D7CE675BB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75" y="4574858"/>
            <a:ext cx="5750831" cy="2827615"/>
          </a:xfrm>
          <a:prstGeom prst="rect">
            <a:avLst/>
          </a:prstGeom>
        </p:spPr>
      </p:pic>
      <p:pic>
        <p:nvPicPr>
          <p:cNvPr id="21" name="Picture 20" descr="A graph with green squares&#10;&#10;Description automatically generated">
            <a:extLst>
              <a:ext uri="{FF2B5EF4-FFF2-40B4-BE49-F238E27FC236}">
                <a16:creationId xmlns:a16="http://schemas.microsoft.com/office/drawing/2014/main" id="{889D5EE7-747D-A0F8-8DC7-35EF2ED1F0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9210" y="1114992"/>
            <a:ext cx="5943662" cy="2999808"/>
          </a:xfrm>
          <a:prstGeom prst="rect">
            <a:avLst/>
          </a:prstGeom>
        </p:spPr>
      </p:pic>
      <p:pic>
        <p:nvPicPr>
          <p:cNvPr id="23" name="Picture 22" descr="A graph of a number of blue rectangular bars&#10;&#10;Description automatically generated">
            <a:extLst>
              <a:ext uri="{FF2B5EF4-FFF2-40B4-BE49-F238E27FC236}">
                <a16:creationId xmlns:a16="http://schemas.microsoft.com/office/drawing/2014/main" id="{ECBFD5C2-006E-C49F-DE2B-F607168307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576" y="1231702"/>
            <a:ext cx="5750831" cy="28830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927" y="483719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Why Moving Average is the Best Option?</a:t>
            </a:r>
          </a:p>
        </p:txBody>
      </p:sp>
      <p:sp>
        <p:nvSpPr>
          <p:cNvPr id="3" name="Text 1"/>
          <p:cNvSpPr/>
          <p:nvPr/>
        </p:nvSpPr>
        <p:spPr>
          <a:xfrm>
            <a:off x="1019953" y="568192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Actual Imports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62927" y="6143108"/>
            <a:ext cx="6150054" cy="578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Represents</a:t>
            </a: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the actual crude oil imports over time.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968486" y="5681927"/>
            <a:ext cx="425946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Moving Average Forecast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615810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Predicts future 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imports</a:t>
            </a: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based on past data.</a:t>
            </a:r>
            <a:endParaRPr lang="en-US" sz="190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D86AEA3-0E75-3EFA-5059-DE6BCA64388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9441543"/>
              </p:ext>
            </p:extLst>
          </p:nvPr>
        </p:nvGraphicFramePr>
        <p:xfrm>
          <a:off x="1019953" y="1502527"/>
          <a:ext cx="11386055" cy="36939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7054AB0-D72B-0B35-814A-8DDE58E729FF}"/>
              </a:ext>
            </a:extLst>
          </p:cNvPr>
          <p:cNvSpPr txBox="1"/>
          <p:nvPr/>
        </p:nvSpPr>
        <p:spPr>
          <a:xfrm>
            <a:off x="0" y="6643577"/>
            <a:ext cx="14630400" cy="746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6050"/>
              </a:lnSpc>
              <a:buFont typeface="Wingdings" panose="05000000000000000000" pitchFamily="2" charset="2"/>
              <a:buChar char="v"/>
            </a:pPr>
            <a:r>
              <a:rPr lang="en-GB" sz="2000" dirty="0"/>
              <a:t>Moving Average is the best-performing method, capturing overall trends while minimizing errors.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542" y="615196"/>
            <a:ext cx="7706916" cy="1283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Strategic Benefits of Forecasting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8542" y="2206109"/>
            <a:ext cx="7706916" cy="1198126"/>
          </a:xfrm>
          <a:prstGeom prst="roundRect">
            <a:avLst>
              <a:gd name="adj" fmla="val 76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931426" y="2418993"/>
            <a:ext cx="4785598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Optimized Inventory Management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31426" y="2862977"/>
            <a:ext cx="7281148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Better stock control, avoiding </a:t>
            </a: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overstock</a:t>
            </a: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or shortages.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18542" y="3609499"/>
            <a:ext cx="7706916" cy="1198126"/>
          </a:xfrm>
          <a:prstGeom prst="roundRect">
            <a:avLst>
              <a:gd name="adj" fmla="val 76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931426" y="3822383"/>
            <a:ext cx="4287560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Improved Production Planning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31426" y="4266367"/>
            <a:ext cx="7281148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Aligning production with forecasted crude oil availability.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8542" y="5012888"/>
            <a:ext cx="7706916" cy="1198126"/>
          </a:xfrm>
          <a:prstGeom prst="roundRect">
            <a:avLst>
              <a:gd name="adj" fmla="val 76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931426" y="5225772"/>
            <a:ext cx="2566392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Cost Savings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31426" y="5669756"/>
            <a:ext cx="7281148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Timely procurement </a:t>
            </a: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decisions</a:t>
            </a: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to secure favorable prices.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8542" y="6416278"/>
            <a:ext cx="7706916" cy="1198126"/>
          </a:xfrm>
          <a:prstGeom prst="roundRect">
            <a:avLst>
              <a:gd name="adj" fmla="val 76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4" name="Text 11"/>
          <p:cNvSpPr/>
          <p:nvPr/>
        </p:nvSpPr>
        <p:spPr>
          <a:xfrm>
            <a:off x="931426" y="6629162"/>
            <a:ext cx="2566392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Reduced Risk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31426" y="7073146"/>
            <a:ext cx="7281148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Anticipating </a:t>
            </a: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volatility</a:t>
            </a: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and avoiding sudden cost increases.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2215" y="818555"/>
            <a:ext cx="7532370" cy="143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Conclusion and Implementation Plan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6622256" y="2602825"/>
            <a:ext cx="30480" cy="4808101"/>
          </a:xfrm>
          <a:prstGeom prst="roundRect">
            <a:avLst>
              <a:gd name="adj" fmla="val 30000"/>
            </a:avLst>
          </a:prstGeom>
          <a:solidFill>
            <a:srgbClr val="000000">
              <a:alpha val="8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Shape 2"/>
          <p:cNvSpPr/>
          <p:nvPr/>
        </p:nvSpPr>
        <p:spPr>
          <a:xfrm>
            <a:off x="6866037" y="3105507"/>
            <a:ext cx="805815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6378476" y="2861786"/>
            <a:ext cx="518041" cy="518041"/>
          </a:xfrm>
          <a:prstGeom prst="roundRect">
            <a:avLst>
              <a:gd name="adj" fmla="val 176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6565285" y="2948107"/>
            <a:ext cx="144423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7903845" y="2832973"/>
            <a:ext cx="4046458" cy="359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Automate Data Collection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7903845" y="3330773"/>
            <a:ext cx="5920740" cy="368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Real-time import data.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6866037" y="4662130"/>
            <a:ext cx="805815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Shape 8"/>
          <p:cNvSpPr/>
          <p:nvPr/>
        </p:nvSpPr>
        <p:spPr>
          <a:xfrm>
            <a:off x="6378476" y="4418409"/>
            <a:ext cx="518041" cy="518041"/>
          </a:xfrm>
          <a:prstGeom prst="roundRect">
            <a:avLst>
              <a:gd name="adj" fmla="val 176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2" name="Text 9"/>
          <p:cNvSpPr/>
          <p:nvPr/>
        </p:nvSpPr>
        <p:spPr>
          <a:xfrm>
            <a:off x="6532424" y="4504730"/>
            <a:ext cx="210026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7903845" y="4389596"/>
            <a:ext cx="4619387" cy="359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Integrate Forecasting System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7903845" y="4887397"/>
            <a:ext cx="5920740" cy="368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Implement Moving Average into operational planning.</a:t>
            </a:r>
            <a:endParaRPr lang="en-US" sz="1800" dirty="0"/>
          </a:p>
        </p:txBody>
      </p:sp>
      <p:sp>
        <p:nvSpPr>
          <p:cNvPr id="15" name="Shape 12"/>
          <p:cNvSpPr/>
          <p:nvPr/>
        </p:nvSpPr>
        <p:spPr>
          <a:xfrm>
            <a:off x="6866037" y="6218753"/>
            <a:ext cx="805815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Shape 13"/>
          <p:cNvSpPr/>
          <p:nvPr/>
        </p:nvSpPr>
        <p:spPr>
          <a:xfrm>
            <a:off x="6378476" y="5975033"/>
            <a:ext cx="518041" cy="518041"/>
          </a:xfrm>
          <a:prstGeom prst="roundRect">
            <a:avLst>
              <a:gd name="adj" fmla="val 176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7" name="Text 14"/>
          <p:cNvSpPr/>
          <p:nvPr/>
        </p:nvSpPr>
        <p:spPr>
          <a:xfrm>
            <a:off x="6531471" y="6061353"/>
            <a:ext cx="212050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7903845" y="5946219"/>
            <a:ext cx="3275171" cy="359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Monitor and Improve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7903845" y="6444020"/>
            <a:ext cx="5920740" cy="736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Regularly update forecasts and adjust based on market conditions.</a:t>
            </a:r>
            <a:endParaRPr lang="en-US" sz="18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 Model 19" descr="15-in. Surface Book 2">
                <a:extLst>
                  <a:ext uri="{FF2B5EF4-FFF2-40B4-BE49-F238E27FC236}">
                    <a16:creationId xmlns:a16="http://schemas.microsoft.com/office/drawing/2014/main" id="{3A2763E7-1DF9-A2DA-E046-2D6FE4E4C3D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080548568"/>
                  </p:ext>
                </p:extLst>
              </p:nvPr>
            </p:nvGraphicFramePr>
            <p:xfrm>
              <a:off x="607290" y="127368"/>
              <a:ext cx="5145631" cy="650491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5145631" cy="6504918"/>
                    </a:xfrm>
                    <a:prstGeom prst="rect">
                      <a:avLst/>
                    </a:prstGeom>
                  </am3d:spPr>
                  <am3d:camera>
                    <am3d:pos x="0" y="0" z="686976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16584" d="1000000"/>
                    <am3d:preTrans dx="0" dy="-13212141" dz="-88759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5023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 Model 19" descr="15-in. Surface Book 2">
                <a:extLst>
                  <a:ext uri="{FF2B5EF4-FFF2-40B4-BE49-F238E27FC236}">
                    <a16:creationId xmlns:a16="http://schemas.microsoft.com/office/drawing/2014/main" id="{3A2763E7-1DF9-A2DA-E046-2D6FE4E4C3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7290" y="127368"/>
                <a:ext cx="5145631" cy="6504918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</Words>
  <Application>Microsoft Office PowerPoint</Application>
  <PresentationFormat>Custom</PresentationFormat>
  <Paragraphs>99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Inconsolata</vt:lpstr>
      <vt:lpstr>Wingdings</vt:lpstr>
      <vt:lpstr>Montserrat Black</vt:lpstr>
      <vt:lpstr>Arial</vt:lpstr>
      <vt:lpstr>Calibri</vt:lpstr>
      <vt:lpstr>Inconsolata Medium</vt:lpstr>
      <vt:lpstr>Inconsolata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Ibor Aboghene stella</cp:lastModifiedBy>
  <cp:revision>3</cp:revision>
  <dcterms:created xsi:type="dcterms:W3CDTF">2024-10-05T23:56:17Z</dcterms:created>
  <dcterms:modified xsi:type="dcterms:W3CDTF">2024-10-06T01:26:13Z</dcterms:modified>
</cp:coreProperties>
</file>